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99" r:id="rId11"/>
    <p:sldId id="264" r:id="rId12"/>
    <p:sldId id="265" r:id="rId13"/>
    <p:sldId id="267" r:id="rId14"/>
    <p:sldId id="268" r:id="rId15"/>
    <p:sldId id="273" r:id="rId16"/>
    <p:sldId id="275" r:id="rId17"/>
    <p:sldId id="276" r:id="rId18"/>
    <p:sldId id="277" r:id="rId19"/>
    <p:sldId id="269" r:id="rId20"/>
    <p:sldId id="296" r:id="rId21"/>
    <p:sldId id="270" r:id="rId22"/>
    <p:sldId id="271" r:id="rId23"/>
    <p:sldId id="294" r:id="rId24"/>
    <p:sldId id="278" r:id="rId25"/>
    <p:sldId id="279" r:id="rId26"/>
    <p:sldId id="280" r:id="rId27"/>
    <p:sldId id="281" r:id="rId28"/>
    <p:sldId id="282" r:id="rId29"/>
    <p:sldId id="283" r:id="rId30"/>
    <p:sldId id="288" r:id="rId31"/>
    <p:sldId id="289" r:id="rId32"/>
    <p:sldId id="290" r:id="rId33"/>
    <p:sldId id="291" r:id="rId34"/>
    <p:sldId id="295" r:id="rId35"/>
    <p:sldId id="298" r:id="rId36"/>
    <p:sldId id="292" r:id="rId37"/>
    <p:sldId id="293" r:id="rId38"/>
    <p:sldId id="297" r:id="rId39"/>
    <p:sldId id="274" r:id="rId40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58" autoAdjust="0"/>
  </p:normalViewPr>
  <p:slideViewPr>
    <p:cSldViewPr>
      <p:cViewPr varScale="1">
        <p:scale>
          <a:sx n="74" d="100"/>
          <a:sy n="74" d="100"/>
        </p:scale>
        <p:origin x="-7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911C04-C665-4F83-9EAA-AFFA62BB9199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0BA8A1A-9FEC-45CD-BB8F-F781A541EE9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17" name="Und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Pladsholder til dato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DB5D-ACA8-419D-9EE6-D07BEC1329CA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5" name="Pladsholder til sidefod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E6BE-8576-416C-8B65-B2AE03F7944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408F8-455B-4C91-8F3A-DE2F95C9A7A8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5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521BA-A44D-4741-8A39-7D65B3CC471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3457-4547-4C26-835B-E2B60254C6AF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5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09FC-C31E-41E4-AA5F-6A074133A2A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CB09-D8E5-4CF4-9B1F-0B89C96CFD18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5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6C0FF-41BE-4FEC-99D3-74A3A661954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7AE58-C70B-4E5B-876D-41AB52C676F7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3CB6C-5802-4162-BE30-4799BCA62AD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B2602-6242-4B7E-9452-5297336A6995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6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3086-E131-4533-8FAB-3E55EBE382C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0422A-89EB-4028-8AEE-1C293683B04C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8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A35F9-5B71-4BC5-9F9D-4E3F6AC0E89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326A5-EFE5-4ACD-B63A-D2D01F449561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4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DD17-1DBB-4B8A-A028-525EDA571BA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8FDE3-C5A8-42A3-AAEC-594817ABBA69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3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8E956-1579-4F3C-8BA6-A3A1FEBC4FB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1943-0256-4743-B656-AB0EE1FB3EA2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6" name="Pladsholder til sidefod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0C331-B2B6-4E6D-B511-0D318C02F61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enkelt afklippet og afrundet hjørn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vinklet trekant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Kombinationstegnin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Kombinationstegnin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a-DK" smtClean="0"/>
              <a:t>Klik for at redigere titeltypografi i masteren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en-US" noProof="0" dirty="0"/>
          </a:p>
        </p:txBody>
      </p:sp>
      <p:sp>
        <p:nvSpPr>
          <p:cNvPr id="9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F965B-E1A3-41F5-9471-A5D70A1876B0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10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1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CAA18-17CC-4984-92E1-0FC456DF463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Kombinationstegning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Pladsholder til titel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  <a:endParaRPr lang="en-US" smtClean="0"/>
          </a:p>
        </p:txBody>
      </p:sp>
      <p:sp>
        <p:nvSpPr>
          <p:cNvPr id="1029" name="Pladsholder til teks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smtClean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CADBF6-0F13-4670-8C0D-D816093F9325}" type="datetimeFigureOut">
              <a:rPr lang="da-DK"/>
              <a:pPr>
                <a:defRPr/>
              </a:pPr>
              <a:t>26-11-2013</a:t>
            </a:fld>
            <a:endParaRPr lang="da-DK"/>
          </a:p>
        </p:txBody>
      </p:sp>
      <p:sp>
        <p:nvSpPr>
          <p:cNvPr id="22" name="Pladsholder til sidefod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8" name="Pladsholder til diasnumm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BD668A-9C64-4023-A577-02680468CC8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grpSp>
        <p:nvGrpSpPr>
          <p:cNvPr id="1033" name="Grupp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Kombinationstegnin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Kombinationstegnin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8" r:id="rId2"/>
    <p:sldLayoutId id="2147483817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8" r:id="rId9"/>
    <p:sldLayoutId id="2147483814" r:id="rId10"/>
    <p:sldLayoutId id="214748381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6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Kompasbrug for orienteringsløbere</a:t>
            </a:r>
            <a:endParaRPr lang="da-DK" dirty="0"/>
          </a:p>
        </p:txBody>
      </p:sp>
      <p:sp>
        <p:nvSpPr>
          <p:cNvPr id="14338" name="Undertitel 2"/>
          <p:cNvSpPr>
            <a:spLocks noGrp="1"/>
          </p:cNvSpPr>
          <p:nvPr>
            <p:ph type="subTitle" idx="1"/>
          </p:nvPr>
        </p:nvSpPr>
        <p:spPr>
          <a:xfrm>
            <a:off x="533400" y="3228974"/>
            <a:ext cx="7854950" cy="3368377"/>
          </a:xfrm>
        </p:spPr>
        <p:txBody>
          <a:bodyPr/>
          <a:lstStyle/>
          <a:p>
            <a:pPr marR="0"/>
            <a:r>
              <a:rPr lang="da-DK" dirty="0" smtClean="0"/>
              <a:t>Erfaringsudveksling og </a:t>
            </a:r>
            <a:r>
              <a:rPr lang="da-DK" dirty="0" err="1" smtClean="0"/>
              <a:t>tørtræning</a:t>
            </a:r>
            <a:endParaRPr lang="da-DK" dirty="0" smtClean="0"/>
          </a:p>
          <a:p>
            <a:pPr marR="0"/>
            <a:endParaRPr lang="da-DK" dirty="0" smtClean="0"/>
          </a:p>
          <a:p>
            <a:pPr marR="0"/>
            <a:endParaRPr lang="da-DK" dirty="0" smtClean="0"/>
          </a:p>
          <a:p>
            <a:pPr marR="0"/>
            <a:endParaRPr lang="da-DK" dirty="0" smtClean="0"/>
          </a:p>
          <a:p>
            <a:pPr marR="0" algn="l"/>
            <a:endParaRPr lang="da-DK" dirty="0" smtClean="0">
              <a:solidFill>
                <a:srgbClr val="FF6600"/>
              </a:solidFill>
            </a:endParaRPr>
          </a:p>
          <a:p>
            <a:pPr marR="0" algn="l"/>
            <a:r>
              <a:rPr lang="da-DK" dirty="0" smtClean="0">
                <a:solidFill>
                  <a:srgbClr val="FF6600"/>
                </a:solidFill>
              </a:rPr>
              <a:t>Et ur gir hastværks plage</a:t>
            </a:r>
          </a:p>
          <a:p>
            <a:pPr marR="0" algn="l"/>
            <a:r>
              <a:rPr lang="da-DK" dirty="0" smtClean="0">
                <a:solidFill>
                  <a:srgbClr val="FF6600"/>
                </a:solidFill>
              </a:rPr>
              <a:t>Kompasset smukke dage</a:t>
            </a:r>
          </a:p>
          <a:p>
            <a:pPr marR="0"/>
            <a:endParaRPr lang="da-D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/>
          <a:lstStyle/>
          <a:p>
            <a:pPr algn="ctr"/>
            <a:r>
              <a:rPr lang="da-DK" dirty="0" smtClean="0"/>
              <a:t>Lær den lille tabel</a:t>
            </a:r>
            <a:endParaRPr lang="da-DK" dirty="0"/>
          </a:p>
        </p:txBody>
      </p:sp>
      <p:pic>
        <p:nvPicPr>
          <p:cNvPr id="74754" name="Picture 2" descr="F:\2013-11-25 16.36.46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3"/>
            <a:ext cx="4464496" cy="4839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err="1" smtClean="0"/>
              <a:t>Nordvending</a:t>
            </a:r>
            <a:r>
              <a:rPr lang="da-DK" dirty="0" smtClean="0"/>
              <a:t> ved hjælp af kompas</a:t>
            </a:r>
            <a:endParaRPr lang="da-DK" dirty="0"/>
          </a:p>
        </p:txBody>
      </p:sp>
      <p:pic>
        <p:nvPicPr>
          <p:cNvPr id="26626" name="Picture 2" descr="C:\Users\Bent\Documents\o-løb\Kompaskursus 2013\Nord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>
                <a:latin typeface="Georgia" pitchFamily="18" charset="0"/>
              </a:rPr>
              <a:t>Nordvending uden 180°-fejl</a:t>
            </a:r>
          </a:p>
        </p:txBody>
      </p:sp>
      <p:pic>
        <p:nvPicPr>
          <p:cNvPr id="27650" name="Picture 2" descr="C:\Users\Bent\Documents\o-løb\Kompaskursus 2013\Nord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844675"/>
            <a:ext cx="5853113" cy="4749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Kortsignaturer 1</a:t>
            </a:r>
          </a:p>
        </p:txBody>
      </p:sp>
      <p:pic>
        <p:nvPicPr>
          <p:cNvPr id="28674" name="Picture 2" descr="C:\Users\Bent\Documents\o-løb\Kompaskursus 2013\Signaturer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916113"/>
            <a:ext cx="8208962" cy="4392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08062"/>
          </a:xfrm>
        </p:spPr>
        <p:txBody>
          <a:bodyPr/>
          <a:lstStyle/>
          <a:p>
            <a:r>
              <a:rPr lang="da-DK" smtClean="0"/>
              <a:t>Kort-signaturer 2</a:t>
            </a:r>
          </a:p>
        </p:txBody>
      </p:sp>
      <p:pic>
        <p:nvPicPr>
          <p:cNvPr id="29698" name="Picture 2" descr="C:\Users\Bent\Documents\o-løb\Kompaskursus 2013\Signaturer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412875"/>
            <a:ext cx="5976938" cy="4911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6477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Fra kort til terræn. At lægge kursen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4656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b="1" dirty="0" smtClean="0"/>
              <a:t>er det mest fundamentale i o-sporten.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r>
              <a:rPr lang="da-DK" dirty="0" smtClean="0"/>
              <a:t>Læg kompasset på kortet, så kompaskanten er parallel med delstrækkets streg, og </a:t>
            </a:r>
            <a:r>
              <a:rPr lang="da-DK" dirty="0" err="1" smtClean="0"/>
              <a:t>marchpilen</a:t>
            </a:r>
            <a:r>
              <a:rPr lang="da-DK" dirty="0" smtClean="0"/>
              <a:t> peger i den retning, du skal.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r>
              <a:rPr lang="da-DK" dirty="0" smtClean="0"/>
              <a:t>Drej </a:t>
            </a:r>
            <a:r>
              <a:rPr lang="da-DK" dirty="0" err="1" smtClean="0"/>
              <a:t>kompashuset</a:t>
            </a:r>
            <a:r>
              <a:rPr lang="da-DK" dirty="0" smtClean="0"/>
              <a:t>, så dets linjer er parallelle med meridianerne. HUSK: nord mod nord (180°-fejl). </a:t>
            </a:r>
            <a:r>
              <a:rPr lang="da-DK" dirty="0" err="1" smtClean="0"/>
              <a:t>Kompashuset</a:t>
            </a:r>
            <a:r>
              <a:rPr lang="da-DK" dirty="0" smtClean="0"/>
              <a:t> er nu ”låst”.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r>
              <a:rPr lang="da-DK" dirty="0" smtClean="0"/>
              <a:t>Løft kompasset fri af kortet. Drej rundt om dig selv, indtil kompasnålens nord dækker </a:t>
            </a:r>
            <a:r>
              <a:rPr lang="da-DK" dirty="0" err="1" smtClean="0"/>
              <a:t>kompashusets</a:t>
            </a:r>
            <a:r>
              <a:rPr lang="da-DK" dirty="0" smtClean="0"/>
              <a:t> nord. </a:t>
            </a:r>
            <a:r>
              <a:rPr lang="da-DK" dirty="0" err="1" smtClean="0"/>
              <a:t>Marchpilen</a:t>
            </a:r>
            <a:r>
              <a:rPr lang="da-DK" dirty="0" smtClean="0"/>
              <a:t> viser, hvilken vej du skal.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Tx/>
              <a:buChar char="-"/>
              <a:defRPr/>
            </a:pP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r>
              <a:rPr lang="da-DK" smtClean="0"/>
              <a:t>1. trin</a:t>
            </a:r>
          </a:p>
        </p:txBody>
      </p:sp>
      <p:sp>
        <p:nvSpPr>
          <p:cNvPr id="35842" name="Pladsholder til tekst 2"/>
          <p:cNvSpPr>
            <a:spLocks noGrp="1"/>
          </p:cNvSpPr>
          <p:nvPr>
            <p:ph type="body" idx="2"/>
          </p:nvPr>
        </p:nvSpPr>
        <p:spPr>
          <a:xfrm>
            <a:off x="539750" y="1628775"/>
            <a:ext cx="2085975" cy="4572000"/>
          </a:xfrm>
        </p:spPr>
        <p:txBody>
          <a:bodyPr/>
          <a:lstStyle/>
          <a:p>
            <a:r>
              <a:rPr lang="da-DK" sz="2400" smtClean="0"/>
              <a:t>Læg kompaskanten eller en af dens parallelle linjer på delstrækket mellem post 12 og 13. Husk at få marchpilen den rigtige vej.</a:t>
            </a:r>
          </a:p>
        </p:txBody>
      </p:sp>
      <p:pic>
        <p:nvPicPr>
          <p:cNvPr id="35843" name="Picture 2" descr="C:\Users\Bent\Documents\o-løb\Kompaskursus 2013\Udtage kurs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052513"/>
            <a:ext cx="6059487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r>
              <a:rPr lang="da-DK" smtClean="0"/>
              <a:t>2. trin</a:t>
            </a:r>
          </a:p>
        </p:txBody>
      </p:sp>
      <p:sp>
        <p:nvSpPr>
          <p:cNvPr id="46082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870075" cy="4572000"/>
          </a:xfrm>
        </p:spPr>
        <p:txBody>
          <a:bodyPr/>
          <a:lstStyle/>
          <a:p>
            <a:r>
              <a:rPr lang="da-DK" sz="2000" smtClean="0"/>
              <a:t>Drej kompashusets nord, så det passer med kortets nord (hjælpelinjer parallelle med meridianer), mens kompasset bliver liggende på delstrækket post 12 til 13. Kompasset er nu ”låst”.</a:t>
            </a:r>
          </a:p>
        </p:txBody>
      </p:sp>
      <p:pic>
        <p:nvPicPr>
          <p:cNvPr id="46083" name="Picture 2" descr="C:\Users\Bent\Documents\o-løb\Kompaskursus 2013\Udtage kurs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1412875"/>
            <a:ext cx="5986462" cy="4467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r>
              <a:rPr lang="da-DK" smtClean="0"/>
              <a:t>3. trin</a:t>
            </a:r>
          </a:p>
        </p:txBody>
      </p:sp>
      <p:sp>
        <p:nvSpPr>
          <p:cNvPr id="48130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870075" cy="4572000"/>
          </a:xfrm>
        </p:spPr>
        <p:txBody>
          <a:bodyPr/>
          <a:lstStyle/>
          <a:p>
            <a:r>
              <a:rPr lang="da-DK" sz="2000" smtClean="0"/>
              <a:t>Løft kompasset væk fra kortet.</a:t>
            </a:r>
          </a:p>
          <a:p>
            <a:r>
              <a:rPr lang="da-DK" sz="2000" smtClean="0"/>
              <a:t>Aflæs kursen.</a:t>
            </a:r>
          </a:p>
          <a:p>
            <a:r>
              <a:rPr lang="da-DK" sz="2000" smtClean="0"/>
              <a:t>Passer den med dit estimat – eller har du lavet en 180°-fejl?</a:t>
            </a:r>
          </a:p>
          <a:p>
            <a:r>
              <a:rPr lang="da-DK" sz="2000" smtClean="0"/>
              <a:t>Drej rundt om dig selv, til nord dækker nord.</a:t>
            </a:r>
          </a:p>
          <a:p>
            <a:r>
              <a:rPr lang="da-DK" sz="2000" smtClean="0"/>
              <a:t>Følg marchpilen.</a:t>
            </a:r>
          </a:p>
        </p:txBody>
      </p:sp>
      <p:pic>
        <p:nvPicPr>
          <p:cNvPr id="48131" name="Picture 2" descr="C:\Users\Bent\Documents\o-løb\Kompaskursus 2013\Udtage kurs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17788" y="981075"/>
            <a:ext cx="5986462" cy="4899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>
          <a:xfrm>
            <a:off x="2843213" y="514350"/>
            <a:ext cx="4752975" cy="538163"/>
          </a:xfrm>
        </p:spPr>
        <p:txBody>
          <a:bodyPr/>
          <a:lstStyle/>
          <a:p>
            <a:r>
              <a:rPr lang="da-DK" smtClean="0"/>
              <a:t>Grov- og finkompas.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798638" cy="45720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/>
              <a:t>Kaldes også Stoplysmetoden.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/>
              <a:t>Man løber </a:t>
            </a:r>
            <a:r>
              <a:rPr lang="da-DK" sz="1600" dirty="0" err="1" smtClean="0"/>
              <a:t>grovkompas</a:t>
            </a:r>
            <a:r>
              <a:rPr lang="da-DK" sz="1600" dirty="0" smtClean="0"/>
              <a:t> hen til store og sikre opfang, her skovveje og hegn (kaldes også ”grønt stræk”); høj hastighed. 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/>
              <a:t>”Gult stræk” hen til skovhjørnet; farten sættes lidt ned.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/>
              <a:t>”Rødt stræk” (</a:t>
            </a:r>
            <a:r>
              <a:rPr lang="da-DK" sz="1600" dirty="0" err="1" smtClean="0"/>
              <a:t>finkompas</a:t>
            </a:r>
            <a:r>
              <a:rPr lang="da-DK" sz="1600" dirty="0" smtClean="0"/>
              <a:t>) fra skovhjørnet til den lille lavning; lav hastighed, gerne gang</a:t>
            </a:r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30723" name="Picture 2" descr="C:\Users\Bent\Documents\o-løb\Kompaskursus 2013\Grov og fin og SSU BS bes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1628775"/>
            <a:ext cx="5832475" cy="4608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Oversigt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>
            <a:normAutofit fontScale="6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da-DK" dirty="0" smtClean="0">
              <a:latin typeface="Georgia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Kompassets navne og kompastyper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err="1" smtClean="0">
                <a:latin typeface="Georgia" pitchFamily="18" charset="0"/>
              </a:rPr>
              <a:t>Nordvending</a:t>
            </a:r>
            <a:r>
              <a:rPr lang="da-DK" sz="2900" dirty="0" smtClean="0">
                <a:latin typeface="Georgia" pitchFamily="18" charset="0"/>
              </a:rPr>
              <a:t> af kort uden brug af kompas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err="1" smtClean="0">
                <a:latin typeface="Georgia" pitchFamily="18" charset="0"/>
              </a:rPr>
              <a:t>Nordvending</a:t>
            </a:r>
            <a:r>
              <a:rPr lang="da-DK" sz="2900" dirty="0" smtClean="0">
                <a:latin typeface="Georgia" pitchFamily="18" charset="0"/>
              </a:rPr>
              <a:t> ved hjælp af kompas. Pas på 180°-fejl!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Kompasrosen og Kurs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Kortsignaturer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Fra kort til terræn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err="1" smtClean="0">
                <a:latin typeface="Georgia" pitchFamily="18" charset="0"/>
              </a:rPr>
              <a:t>Grovkompas</a:t>
            </a:r>
            <a:r>
              <a:rPr lang="da-DK" sz="2900" dirty="0" smtClean="0">
                <a:latin typeface="Georgia" pitchFamily="18" charset="0"/>
              </a:rPr>
              <a:t>, </a:t>
            </a:r>
            <a:r>
              <a:rPr lang="da-DK" sz="2900" dirty="0" err="1" smtClean="0">
                <a:latin typeface="Georgia" pitchFamily="18" charset="0"/>
              </a:rPr>
              <a:t>finkompas</a:t>
            </a:r>
            <a:r>
              <a:rPr lang="da-DK" sz="2900" dirty="0" smtClean="0">
                <a:latin typeface="Georgia" pitchFamily="18" charset="0"/>
              </a:rPr>
              <a:t>, SSU (sidste sikre udgangspunkt). Pas på 90°-fejl!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Fra terræn til kort. Fotos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 - Jeg ser en terrængenstand (evt. med en post), men hvor er jeg?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Krydspejling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Natur-orientering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Øvelser: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- </a:t>
            </a:r>
            <a:r>
              <a:rPr lang="da-DK" sz="2900" dirty="0" err="1" smtClean="0">
                <a:latin typeface="Georgia" pitchFamily="18" charset="0"/>
              </a:rPr>
              <a:t>Strimmelløb</a:t>
            </a:r>
            <a:endParaRPr lang="da-DK" sz="2900" dirty="0" smtClean="0">
              <a:latin typeface="Georgia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- </a:t>
            </a:r>
            <a:r>
              <a:rPr lang="da-DK" sz="2900" dirty="0" err="1" smtClean="0">
                <a:latin typeface="Georgia" pitchFamily="18" charset="0"/>
              </a:rPr>
              <a:t>Frimærkeløb</a:t>
            </a:r>
            <a:endParaRPr lang="da-DK" sz="2900" dirty="0" smtClean="0">
              <a:latin typeface="Georgia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- BS og Bubber 1 og 2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evt. IOF postbeskrivelser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evt. kort intro til </a:t>
            </a:r>
            <a:r>
              <a:rPr lang="da-DK" sz="2900" dirty="0" err="1" smtClean="0">
                <a:latin typeface="Georgia" pitchFamily="18" charset="0"/>
              </a:rPr>
              <a:t>Condes</a:t>
            </a:r>
            <a:endParaRPr lang="da-DK" sz="2900" dirty="0" smtClean="0">
              <a:latin typeface="Georgia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da-DK" sz="2900" dirty="0" smtClean="0">
                <a:latin typeface="Georgia" pitchFamily="18" charset="0"/>
              </a:rPr>
              <a:t>evt. skridtmåling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04056"/>
          </a:xfrm>
        </p:spPr>
        <p:txBody>
          <a:bodyPr/>
          <a:lstStyle/>
          <a:p>
            <a:r>
              <a:rPr lang="da-DK" sz="2800" dirty="0" smtClean="0"/>
              <a:t>Hvor er det mest fremkommeligt? Vinkel 30⁰, 850 meter.</a:t>
            </a:r>
            <a:endParaRPr lang="da-DK" sz="2800" dirty="0"/>
          </a:p>
        </p:txBody>
      </p:sp>
      <p:pic>
        <p:nvPicPr>
          <p:cNvPr id="65538" name="Picture 2" descr="D:\Dokumenter\Billeder\Tornby Grøn kl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9"/>
            <a:ext cx="6984776" cy="4983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r>
              <a:rPr lang="da-DK" smtClean="0"/>
              <a:t>Opdeling af langstræk med grovkompas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611188" y="1700213"/>
            <a:ext cx="2089150" cy="4572000"/>
          </a:xfrm>
        </p:spPr>
        <p:txBody>
          <a:bodyPr>
            <a:normAutofit/>
          </a:bodyPr>
          <a:lstStyle/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>
                <a:latin typeface="Georgia" pitchFamily="18" charset="0"/>
              </a:rPr>
              <a:t>1. Hvilken estimeret  kurs fra start til post 1?</a:t>
            </a: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>
                <a:latin typeface="Georgia" pitchFamily="18" charset="0"/>
              </a:rPr>
              <a:t>2. Indstil kompasset</a:t>
            </a: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>
                <a:latin typeface="Georgia" pitchFamily="18" charset="0"/>
              </a:rPr>
              <a:t>3. Opdel strækket efterhånden i synlige og sikre terrændele:</a:t>
            </a: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>
                <a:latin typeface="Georgia" pitchFamily="18" charset="0"/>
              </a:rPr>
              <a:t>Udløber, skilt, 3 lavninger, </a:t>
            </a:r>
            <a:r>
              <a:rPr lang="da-DK" sz="1600" dirty="0" err="1" smtClean="0">
                <a:latin typeface="Georgia" pitchFamily="18" charset="0"/>
              </a:rPr>
              <a:t>stikryds</a:t>
            </a:r>
            <a:r>
              <a:rPr lang="da-DK" sz="1600" dirty="0" smtClean="0">
                <a:latin typeface="Georgia" pitchFamily="18" charset="0"/>
              </a:rPr>
              <a:t>, høj, høj, vest om bakke og </a:t>
            </a:r>
            <a:r>
              <a:rPr lang="da-DK" sz="1600" dirty="0" err="1" smtClean="0">
                <a:latin typeface="Georgia" pitchFamily="18" charset="0"/>
              </a:rPr>
              <a:t>voilà</a:t>
            </a:r>
            <a:r>
              <a:rPr lang="da-DK" sz="1600" dirty="0" smtClean="0">
                <a:latin typeface="Georgia" pitchFamily="18" charset="0"/>
              </a:rPr>
              <a:t>.</a:t>
            </a: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a-DK" sz="1600" dirty="0" smtClean="0">
                <a:latin typeface="Georgia" pitchFamily="18" charset="0"/>
              </a:rPr>
              <a:t>Kontrollér undervejs med </a:t>
            </a:r>
            <a:r>
              <a:rPr lang="da-DK" sz="1600" dirty="0" err="1" smtClean="0">
                <a:latin typeface="Georgia" pitchFamily="18" charset="0"/>
              </a:rPr>
              <a:t>grov-kompasset</a:t>
            </a:r>
            <a:r>
              <a:rPr lang="da-DK" sz="1600" dirty="0" smtClean="0">
                <a:latin typeface="Georgia" pitchFamily="18" charset="0"/>
              </a:rPr>
              <a:t>.</a:t>
            </a: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da-DK" sz="1600" dirty="0" smtClean="0">
              <a:latin typeface="Georgia" pitchFamily="18" charset="0"/>
            </a:endParaRPr>
          </a:p>
          <a:p>
            <a:pPr marL="342900" indent="-34290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arenR"/>
              <a:defRPr/>
            </a:pPr>
            <a:endParaRPr lang="da-DK" sz="1600" dirty="0" smtClean="0">
              <a:latin typeface="Georgia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da-DK" sz="1600" dirty="0">
              <a:latin typeface="Georgia" pitchFamily="18" charset="0"/>
            </a:endParaRPr>
          </a:p>
        </p:txBody>
      </p:sp>
      <p:pic>
        <p:nvPicPr>
          <p:cNvPr id="31747" name="Picture 2" descr="C:\Users\Bent\Documents\o-løb\Kompaskursus 2013\langstræk BS bes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836613"/>
            <a:ext cx="5629275" cy="50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162050"/>
          </a:xfrm>
        </p:spPr>
        <p:txBody>
          <a:bodyPr/>
          <a:lstStyle/>
          <a:p>
            <a:r>
              <a:rPr lang="da-DK" smtClean="0"/>
              <a:t>Planlæg efter stoplysmetoden</a:t>
            </a:r>
          </a:p>
        </p:txBody>
      </p:sp>
      <p:sp>
        <p:nvSpPr>
          <p:cNvPr id="32770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725613" cy="4572000"/>
          </a:xfrm>
        </p:spPr>
        <p:txBody>
          <a:bodyPr/>
          <a:lstStyle/>
          <a:p>
            <a:r>
              <a:rPr lang="da-DK" sz="1800" smtClean="0">
                <a:latin typeface="Georgia" pitchFamily="18" charset="0"/>
              </a:rPr>
              <a:t>Planlæg først strækket fra start til post 1. Derefter fra post 2 til 3.</a:t>
            </a:r>
          </a:p>
          <a:p>
            <a:r>
              <a:rPr lang="da-DK" sz="1800" smtClean="0">
                <a:latin typeface="Georgia" pitchFamily="18" charset="0"/>
              </a:rPr>
              <a:t>Hvor er du i grøn zone (grovkompas)? Hvorfor?</a:t>
            </a:r>
          </a:p>
          <a:p>
            <a:r>
              <a:rPr lang="da-DK" sz="1800" smtClean="0">
                <a:latin typeface="Georgia" pitchFamily="18" charset="0"/>
              </a:rPr>
              <a:t>Hvor er SSU? </a:t>
            </a:r>
          </a:p>
          <a:p>
            <a:r>
              <a:rPr lang="da-DK" sz="1800" smtClean="0">
                <a:latin typeface="Georgia" pitchFamily="18" charset="0"/>
              </a:rPr>
              <a:t>At finde SSU kaldes også for postforenkling.</a:t>
            </a:r>
          </a:p>
          <a:p>
            <a:r>
              <a:rPr lang="da-DK" sz="1800" smtClean="0">
                <a:latin typeface="Georgia" pitchFamily="18" charset="0"/>
              </a:rPr>
              <a:t>Hvor er SSU ved post 2?</a:t>
            </a:r>
          </a:p>
        </p:txBody>
      </p:sp>
      <p:pic>
        <p:nvPicPr>
          <p:cNvPr id="32771" name="Picture 2" descr="C:\Users\Bent\Documents\o-løb\Kompaskursus 2013\Grov og fin tversted bes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981075"/>
            <a:ext cx="5699125" cy="515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7191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En såkaldt 90</a:t>
            </a:r>
            <a:r>
              <a:rPr lang="da-DK" dirty="0" smtClean="0">
                <a:latin typeface="Garamond"/>
              </a:rPr>
              <a:t>°</a:t>
            </a:r>
            <a:r>
              <a:rPr lang="da-DK" dirty="0" smtClean="0"/>
              <a:t>–grader-fejl</a:t>
            </a:r>
            <a:endParaRPr lang="da-DK" dirty="0"/>
          </a:p>
        </p:txBody>
      </p:sp>
      <p:pic>
        <p:nvPicPr>
          <p:cNvPr id="33794" name="Picture 2" descr="C:\Users\Bent\Documents\o-løb\Kompaskursus 2013\90 grader 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268413"/>
            <a:ext cx="6696075" cy="496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611188"/>
          </a:xfrm>
        </p:spPr>
        <p:txBody>
          <a:bodyPr/>
          <a:lstStyle/>
          <a:p>
            <a:r>
              <a:rPr lang="da-DK" smtClean="0"/>
              <a:t>Fra terræn til kort 1</a:t>
            </a:r>
          </a:p>
        </p:txBody>
      </p:sp>
      <p:sp>
        <p:nvSpPr>
          <p:cNvPr id="50178" name="Pladsholder til tekst 2"/>
          <p:cNvSpPr>
            <a:spLocks noGrp="1"/>
          </p:cNvSpPr>
          <p:nvPr>
            <p:ph type="body" idx="2"/>
          </p:nvPr>
        </p:nvSpPr>
        <p:spPr>
          <a:xfrm>
            <a:off x="684213" y="1628775"/>
            <a:ext cx="1436687" cy="4572000"/>
          </a:xfrm>
        </p:spPr>
        <p:txBody>
          <a:bodyPr/>
          <a:lstStyle/>
          <a:p>
            <a:r>
              <a:rPr lang="da-DK" sz="2400" smtClean="0"/>
              <a:t>Posten findes på  Tversted-kortet fra NJM-klub-dag.</a:t>
            </a:r>
          </a:p>
          <a:p>
            <a:r>
              <a:rPr lang="da-DK" sz="2400" smtClean="0"/>
              <a:t>Fotovinkel 88°.</a:t>
            </a:r>
          </a:p>
        </p:txBody>
      </p:sp>
      <p:pic>
        <p:nvPicPr>
          <p:cNvPr id="50179" name="Picture 2" descr="C:\Users\Bent\Documents\o-løb\Kompaskursus 2013\2013-11-13 13.51.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125538"/>
            <a:ext cx="6408737" cy="5111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611188"/>
          </a:xfrm>
        </p:spPr>
        <p:txBody>
          <a:bodyPr/>
          <a:lstStyle/>
          <a:p>
            <a:r>
              <a:rPr lang="da-DK" smtClean="0"/>
              <a:t>Fra terræn til kort 2</a:t>
            </a:r>
          </a:p>
        </p:txBody>
      </p:sp>
      <p:sp>
        <p:nvSpPr>
          <p:cNvPr id="39938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438275" cy="4572000"/>
          </a:xfrm>
        </p:spPr>
        <p:txBody>
          <a:bodyPr/>
          <a:lstStyle/>
          <a:p>
            <a:r>
              <a:rPr lang="da-DK" sz="2400" smtClean="0"/>
              <a:t>Et sted i Tversted.</a:t>
            </a:r>
          </a:p>
          <a:p>
            <a:r>
              <a:rPr lang="da-DK" sz="2400" smtClean="0"/>
              <a:t>Fotovinkel 269°.</a:t>
            </a:r>
          </a:p>
        </p:txBody>
      </p:sp>
      <p:pic>
        <p:nvPicPr>
          <p:cNvPr id="39939" name="Picture 2" descr="C:\Users\Bent\Documents\o-løb\Kompaskursus 2013\2013-11-13 14.59.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125538"/>
            <a:ext cx="5289550" cy="5122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611188"/>
          </a:xfrm>
        </p:spPr>
        <p:txBody>
          <a:bodyPr/>
          <a:lstStyle/>
          <a:p>
            <a:r>
              <a:rPr lang="da-DK" smtClean="0"/>
              <a:t>Fra terræn til kort 3</a:t>
            </a:r>
          </a:p>
        </p:txBody>
      </p:sp>
      <p:sp>
        <p:nvSpPr>
          <p:cNvPr id="40962" name="Pladsholder til teks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a-DK" sz="2400" smtClean="0"/>
              <a:t>Tversted.</a:t>
            </a:r>
          </a:p>
          <a:p>
            <a:r>
              <a:rPr lang="da-DK" sz="2400" smtClean="0"/>
              <a:t>Vinkel</a:t>
            </a:r>
          </a:p>
          <a:p>
            <a:r>
              <a:rPr lang="da-DK" sz="2400" smtClean="0"/>
              <a:t>168°</a:t>
            </a:r>
          </a:p>
        </p:txBody>
      </p:sp>
      <p:pic>
        <p:nvPicPr>
          <p:cNvPr id="40963" name="Picture 2" descr="C:\Users\Bent\Documents\o-løb\Kompaskursus 2013\2013-11-13 14.40.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125538"/>
            <a:ext cx="6562725" cy="5183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611188"/>
          </a:xfrm>
        </p:spPr>
        <p:txBody>
          <a:bodyPr/>
          <a:lstStyle/>
          <a:p>
            <a:r>
              <a:rPr lang="da-DK" smtClean="0"/>
              <a:t>Fra terræn til kort 4</a:t>
            </a:r>
          </a:p>
        </p:txBody>
      </p:sp>
      <p:sp>
        <p:nvSpPr>
          <p:cNvPr id="55298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365250" cy="4572000"/>
          </a:xfrm>
        </p:spPr>
        <p:txBody>
          <a:bodyPr/>
          <a:lstStyle/>
          <a:p>
            <a:r>
              <a:rPr lang="da-DK" sz="2400" smtClean="0"/>
              <a:t>Tversted.</a:t>
            </a:r>
          </a:p>
          <a:p>
            <a:r>
              <a:rPr lang="da-DK" sz="2400" smtClean="0"/>
              <a:t>Vinkel </a:t>
            </a:r>
          </a:p>
          <a:p>
            <a:r>
              <a:rPr lang="da-DK" sz="2400" smtClean="0"/>
              <a:t>322°</a:t>
            </a:r>
          </a:p>
        </p:txBody>
      </p:sp>
      <p:pic>
        <p:nvPicPr>
          <p:cNvPr id="55299" name="Picture 2" descr="C:\Users\Bent\Documents\o-løb\Kompaskursus 2013\2013-11-13 14.24.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125538"/>
            <a:ext cx="6048375" cy="4754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2743200" cy="576262"/>
          </a:xfrm>
        </p:spPr>
        <p:txBody>
          <a:bodyPr/>
          <a:lstStyle/>
          <a:p>
            <a:r>
              <a:rPr lang="da-DK" smtClean="0"/>
              <a:t>Fra terræn til kort 5</a:t>
            </a:r>
          </a:p>
        </p:txBody>
      </p:sp>
      <p:sp>
        <p:nvSpPr>
          <p:cNvPr id="43010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293813" cy="4572000"/>
          </a:xfrm>
        </p:spPr>
        <p:txBody>
          <a:bodyPr/>
          <a:lstStyle/>
          <a:p>
            <a:r>
              <a:rPr lang="da-DK" sz="2400" smtClean="0"/>
              <a:t>Tversted.</a:t>
            </a:r>
          </a:p>
          <a:p>
            <a:r>
              <a:rPr lang="da-DK" sz="2400" smtClean="0"/>
              <a:t>Vinkel </a:t>
            </a:r>
          </a:p>
          <a:p>
            <a:r>
              <a:rPr lang="da-DK" sz="2400" smtClean="0"/>
              <a:t>300°</a:t>
            </a:r>
          </a:p>
        </p:txBody>
      </p:sp>
      <p:pic>
        <p:nvPicPr>
          <p:cNvPr id="43011" name="Picture 2" descr="C:\Users\Bent\Documents\o-løb\Kompaskursus 2013\2013-11-13 13.43.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775" y="981075"/>
            <a:ext cx="5073650" cy="5267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466725"/>
          </a:xfrm>
        </p:spPr>
        <p:txBody>
          <a:bodyPr/>
          <a:lstStyle/>
          <a:p>
            <a:r>
              <a:rPr lang="da-DK" smtClean="0"/>
              <a:t>Fra terræn til kort 6</a:t>
            </a:r>
          </a:p>
        </p:txBody>
      </p:sp>
      <p:sp>
        <p:nvSpPr>
          <p:cNvPr id="44034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293813" cy="4572000"/>
          </a:xfrm>
        </p:spPr>
        <p:txBody>
          <a:bodyPr/>
          <a:lstStyle/>
          <a:p>
            <a:r>
              <a:rPr lang="da-DK" sz="2400" smtClean="0"/>
              <a:t>Tversted.</a:t>
            </a:r>
          </a:p>
          <a:p>
            <a:r>
              <a:rPr lang="da-DK" sz="2400" smtClean="0"/>
              <a:t>Og til sidst den svære.</a:t>
            </a:r>
          </a:p>
          <a:p>
            <a:r>
              <a:rPr lang="da-DK" sz="2400" smtClean="0"/>
              <a:t>Vinkel</a:t>
            </a:r>
          </a:p>
          <a:p>
            <a:r>
              <a:rPr lang="da-DK" sz="2400" smtClean="0"/>
              <a:t>275°</a:t>
            </a:r>
          </a:p>
        </p:txBody>
      </p:sp>
      <p:pic>
        <p:nvPicPr>
          <p:cNvPr id="44035" name="Picture 2" descr="C:\Users\Bent\Documents\o-løb\Kompaskursus 2013\foto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052513"/>
            <a:ext cx="6346825" cy="4827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295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Nomenklatur</a:t>
            </a:r>
            <a:br>
              <a:rPr lang="da-DK" dirty="0" smtClean="0"/>
            </a:br>
            <a:endParaRPr lang="da-DK" dirty="0"/>
          </a:p>
        </p:txBody>
      </p:sp>
      <p:pic>
        <p:nvPicPr>
          <p:cNvPr id="16386" name="Picture 2" descr="C:\Users\Bent\Documents\o-løb\Kompaskursus 2013\Billlede af et komp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557338"/>
            <a:ext cx="7488238" cy="4751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755650" y="692150"/>
          <a:ext cx="7561263" cy="5257800"/>
        </p:xfrm>
        <a:graphic>
          <a:graphicData uri="http://schemas.openxmlformats.org/presentationml/2006/ole">
            <p:oleObj spid="_x0000_s36866" name="Dokument" r:id="rId3" imgW="6126030" imgH="406466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762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Naturiagttagelse 1</a:t>
            </a:r>
            <a:endParaRPr lang="da-DK" dirty="0"/>
          </a:p>
        </p:txBody>
      </p:sp>
      <p:sp>
        <p:nvSpPr>
          <p:cNvPr id="37892" name="Pladsholder til indhold 2"/>
          <p:cNvSpPr>
            <a:spLocks noGrp="1"/>
          </p:cNvSpPr>
          <p:nvPr>
            <p:ph idx="1"/>
          </p:nvPr>
        </p:nvSpPr>
        <p:spPr>
          <a:xfrm>
            <a:off x="611188" y="1412875"/>
            <a:ext cx="8229600" cy="43894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da-DK" smtClean="0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611188" y="1341438"/>
          <a:ext cx="7034212" cy="4967287"/>
        </p:xfrm>
        <a:graphic>
          <a:graphicData uri="http://schemas.openxmlformats.org/presentationml/2006/ole">
            <p:oleObj spid="_x0000_s37890" name="Dokument" r:id="rId3" imgW="6145128" imgH="392787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538163"/>
          </a:xfrm>
        </p:spPr>
        <p:txBody>
          <a:bodyPr/>
          <a:lstStyle/>
          <a:p>
            <a:r>
              <a:rPr lang="da-DK" smtClean="0"/>
              <a:t>Naturiagttagelse 2</a:t>
            </a:r>
          </a:p>
        </p:txBody>
      </p:sp>
      <p:sp>
        <p:nvSpPr>
          <p:cNvPr id="38916" name="Pladsholder til tekst 5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654175" cy="4572000"/>
          </a:xfrm>
        </p:spPr>
        <p:txBody>
          <a:bodyPr/>
          <a:lstStyle/>
          <a:p>
            <a:r>
              <a:rPr lang="da-DK" sz="2400" smtClean="0"/>
              <a:t>Myretuen syd for træer og skygge.</a:t>
            </a:r>
          </a:p>
          <a:p>
            <a:r>
              <a:rPr lang="da-DK" sz="2400" smtClean="0"/>
              <a:t>Lavtstående vintersol.</a:t>
            </a:r>
          </a:p>
        </p:txBody>
      </p:sp>
      <p:sp>
        <p:nvSpPr>
          <p:cNvPr id="38917" name="Pladsholder til indhol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da-DK" smtClean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700338" y="1484313"/>
          <a:ext cx="6264275" cy="5113337"/>
        </p:xfrm>
        <a:graphic>
          <a:graphicData uri="http://schemas.openxmlformats.org/presentationml/2006/ole">
            <p:oleObj spid="_x0000_s38914" name="Dokument" r:id="rId3" imgW="6145128" imgH="397539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611188"/>
          </a:xfrm>
        </p:spPr>
        <p:txBody>
          <a:bodyPr/>
          <a:lstStyle/>
          <a:p>
            <a:r>
              <a:rPr lang="da-DK" smtClean="0"/>
              <a:t>Naturiagttagelse 3</a:t>
            </a:r>
          </a:p>
        </p:txBody>
      </p:sp>
      <p:sp>
        <p:nvSpPr>
          <p:cNvPr id="51202" name="Pladsholder til tekst 4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1438275" cy="4572000"/>
          </a:xfrm>
        </p:spPr>
        <p:txBody>
          <a:bodyPr/>
          <a:lstStyle/>
          <a:p>
            <a:r>
              <a:rPr lang="da-DK" sz="2400" smtClean="0"/>
              <a:t>Lad os sige, at klokken er 09.00.</a:t>
            </a:r>
          </a:p>
          <a:p>
            <a:r>
              <a:rPr lang="da-DK" sz="2400" smtClean="0"/>
              <a:t>Hvor er nord?</a:t>
            </a:r>
          </a:p>
        </p:txBody>
      </p:sp>
      <p:pic>
        <p:nvPicPr>
          <p:cNvPr id="51203" name="Picture 2" descr="C:\Users\Bent\Dropbox\Camera Uploads\2013-11-13 13.13.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6238" y="1052513"/>
            <a:ext cx="4929187" cy="5195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466376"/>
          </a:xfrm>
        </p:spPr>
        <p:txBody>
          <a:bodyPr/>
          <a:lstStyle/>
          <a:p>
            <a:r>
              <a:rPr lang="da-DK" dirty="0" smtClean="0"/>
              <a:t>Skridtmåler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230016" cy="4572000"/>
          </a:xfrm>
        </p:spPr>
        <p:txBody>
          <a:bodyPr/>
          <a:lstStyle/>
          <a:p>
            <a:r>
              <a:rPr lang="da-DK" sz="2000" dirty="0" smtClean="0"/>
              <a:t>Skridtmåling er den mest effektive måde at måle afstand på. Opmål 100 m på sti og 100 m i terræn. Find dit gennemsnitlige antal dobbeltskridt pr  100 m.</a:t>
            </a:r>
          </a:p>
          <a:p>
            <a:r>
              <a:rPr lang="da-DK" sz="2000" dirty="0" smtClean="0"/>
              <a:t>De fleste sætter skridtmåleren fast med tape eller film på bagsiden af kompasset.</a:t>
            </a:r>
            <a:endParaRPr lang="da-DK" sz="2000" dirty="0"/>
          </a:p>
        </p:txBody>
      </p:sp>
      <p:pic>
        <p:nvPicPr>
          <p:cNvPr id="64514" name="Picture 2" descr="F:\skridtmål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764704"/>
            <a:ext cx="4302873" cy="547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/>
          <a:lstStyle/>
          <a:p>
            <a:r>
              <a:rPr lang="da-DK" sz="2400" dirty="0" smtClean="0"/>
              <a:t>Skridtmåler på bagsiden af kompasset angiver antal dobbeltskridt</a:t>
            </a:r>
            <a:endParaRPr lang="da-DK" sz="2400" dirty="0"/>
          </a:p>
        </p:txBody>
      </p:sp>
      <p:pic>
        <p:nvPicPr>
          <p:cNvPr id="73730" name="Picture 2" descr="D:\Dokumenter\Billeder\Bagsidekompas a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7"/>
            <a:ext cx="6840760" cy="4911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Bent\Documents\o-løb\Kompaskursus 2013\Strimmellø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" y="476250"/>
            <a:ext cx="6958013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Bent\Documents\o-løb\Kompaskursus 2013\Frimærkelø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20713"/>
            <a:ext cx="748823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539552" y="548680"/>
          <a:ext cx="7632848" cy="5472607"/>
        </p:xfrm>
        <a:graphic>
          <a:graphicData uri="http://schemas.openxmlformats.org/presentationml/2006/ole">
            <p:oleObj spid="_x0000_s66562" name="Dokument" r:id="rId3" imgW="6126030" imgH="418200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C:\Users\Bent\Documents\o-løb\Kompaskursus 2013\Postbeskrivel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60350"/>
            <a:ext cx="57594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007517"/>
          </a:xfrm>
        </p:spPr>
        <p:txBody>
          <a:bodyPr/>
          <a:lstStyle/>
          <a:p>
            <a:r>
              <a:rPr lang="da-DK" dirty="0" err="1" smtClean="0"/>
              <a:t>Silva</a:t>
            </a:r>
            <a:r>
              <a:rPr lang="da-DK" dirty="0" smtClean="0"/>
              <a:t> 1S Jet </a:t>
            </a:r>
            <a:r>
              <a:rPr lang="da-DK" dirty="0" smtClean="0"/>
              <a:t>kompas</a:t>
            </a:r>
          </a:p>
        </p:txBody>
      </p:sp>
      <p:pic>
        <p:nvPicPr>
          <p:cNvPr id="17410" name="Picture 2" descr="C:\Users\Bent\Documents\o-løb\Kompaskursus 2013\Jet komp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916113"/>
            <a:ext cx="7775575" cy="4249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Håndledskompas til MTB, </a:t>
            </a:r>
            <a:r>
              <a:rPr lang="da-DK" dirty="0" err="1" smtClean="0"/>
              <a:t>MTB-o</a:t>
            </a:r>
            <a:r>
              <a:rPr lang="da-DK" dirty="0" smtClean="0"/>
              <a:t> og skiløb</a:t>
            </a:r>
            <a:endParaRPr lang="da-DK" dirty="0"/>
          </a:p>
        </p:txBody>
      </p:sp>
      <p:sp>
        <p:nvSpPr>
          <p:cNvPr id="3076" name="Pladsholder til indhold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951163"/>
          </a:xfrm>
        </p:spPr>
        <p:txBody>
          <a:bodyPr/>
          <a:lstStyle/>
          <a:p>
            <a:r>
              <a:rPr lang="da-DK" smtClean="0"/>
              <a:t>Kan udskiftes med forskellige typer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76375" y="2708275"/>
          <a:ext cx="7199313" cy="3502025"/>
        </p:xfrm>
        <a:graphic>
          <a:graphicData uri="http://schemas.openxmlformats.org/presentationml/2006/ole">
            <p:oleObj spid="_x0000_s3074" name="Dokument" r:id="rId3" imgW="6145128" imgH="239336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Spectra</a:t>
            </a:r>
          </a:p>
        </p:txBody>
      </p:sp>
      <p:sp>
        <p:nvSpPr>
          <p:cNvPr id="4100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Venstre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79613" y="1916113"/>
          <a:ext cx="6650037" cy="4105275"/>
        </p:xfrm>
        <a:graphic>
          <a:graphicData uri="http://schemas.openxmlformats.org/presentationml/2006/ole">
            <p:oleObj spid="_x0000_s4098" name="Dokument" r:id="rId3" imgW="6145128" imgH="456068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Tommelfingeren viser retningen</a:t>
            </a:r>
          </a:p>
        </p:txBody>
      </p:sp>
      <p:sp>
        <p:nvSpPr>
          <p:cNvPr id="512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da-DK" smtClean="0"/>
              <a:t>Spectra</a:t>
            </a:r>
          </a:p>
          <a:p>
            <a:pPr>
              <a:buFont typeface="Wingdings 2" pitchFamily="18" charset="2"/>
              <a:buNone/>
            </a:pPr>
            <a:endParaRPr lang="da-DK" smtClean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763713" y="1989138"/>
          <a:ext cx="6840537" cy="4032250"/>
        </p:xfrm>
        <a:graphic>
          <a:graphicData uri="http://schemas.openxmlformats.org/presentationml/2006/ole">
            <p:oleObj spid="_x0000_s5122" name="Dokument" r:id="rId3" imgW="6145128" imgH="359023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err="1" smtClean="0"/>
              <a:t>Nordvending</a:t>
            </a:r>
            <a:r>
              <a:rPr lang="da-DK" dirty="0" smtClean="0"/>
              <a:t> uden brug af kompas</a:t>
            </a:r>
            <a:endParaRPr lang="da-DK" dirty="0"/>
          </a:p>
        </p:txBody>
      </p:sp>
      <p:pic>
        <p:nvPicPr>
          <p:cNvPr id="24578" name="Picture 2" descr="C:\Users\Bent\Documents\o-løb\Kompaskursus 2013\Nordvending uden kompas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844675"/>
            <a:ext cx="7777162" cy="4537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9239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Lær kompasrosens tal. Bruges i </a:t>
            </a:r>
            <a:r>
              <a:rPr lang="da-DK" dirty="0" err="1" smtClean="0"/>
              <a:t>grov-orientering</a:t>
            </a:r>
            <a:endParaRPr lang="da-DK" dirty="0"/>
          </a:p>
        </p:txBody>
      </p:sp>
      <p:pic>
        <p:nvPicPr>
          <p:cNvPr id="25602" name="Picture 3" descr="C:\Users\Bent\Documents\o-løb\Kompaskursus 2013\Kompasros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557338"/>
            <a:ext cx="4968875" cy="4767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løb">
  <a:themeElements>
    <a:clrScheme name="Forløb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orløb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rløb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rløb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orløb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633</TotalTime>
  <Words>707</Words>
  <Application>Microsoft Office PowerPoint</Application>
  <PresentationFormat>Skærmshow (4:3)</PresentationFormat>
  <Paragraphs>112</Paragraphs>
  <Slides>39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39</vt:i4>
      </vt:variant>
    </vt:vector>
  </HeadingPairs>
  <TitlesOfParts>
    <vt:vector size="41" baseType="lpstr">
      <vt:lpstr>Forløb</vt:lpstr>
      <vt:lpstr>Dokument</vt:lpstr>
      <vt:lpstr>Kompasbrug for orienteringsløbere</vt:lpstr>
      <vt:lpstr>Oversigt </vt:lpstr>
      <vt:lpstr>Nomenklatur </vt:lpstr>
      <vt:lpstr>Silva 1S Jet kompas</vt:lpstr>
      <vt:lpstr>Håndledskompas til MTB, MTB-o og skiløb</vt:lpstr>
      <vt:lpstr>Spectra</vt:lpstr>
      <vt:lpstr>Tommelfingeren viser retningen</vt:lpstr>
      <vt:lpstr>Nordvending uden brug af kompas</vt:lpstr>
      <vt:lpstr>Lær kompasrosens tal. Bruges i grov-orientering</vt:lpstr>
      <vt:lpstr>Lær den lille tabel</vt:lpstr>
      <vt:lpstr>Nordvending ved hjælp af kompas</vt:lpstr>
      <vt:lpstr>Nordvending uden 180°-fejl</vt:lpstr>
      <vt:lpstr>Kortsignaturer 1</vt:lpstr>
      <vt:lpstr>Kort-signaturer 2</vt:lpstr>
      <vt:lpstr>Fra kort til terræn. At lægge kursen </vt:lpstr>
      <vt:lpstr>1. trin</vt:lpstr>
      <vt:lpstr>2. trin</vt:lpstr>
      <vt:lpstr>3. trin</vt:lpstr>
      <vt:lpstr>Grov- og finkompas.</vt:lpstr>
      <vt:lpstr>Hvor er det mest fremkommeligt? Vinkel 30⁰, 850 meter.</vt:lpstr>
      <vt:lpstr>Opdeling af langstræk med grovkompas</vt:lpstr>
      <vt:lpstr>Planlæg efter stoplysmetoden</vt:lpstr>
      <vt:lpstr>En såkaldt 90°–grader-fejl</vt:lpstr>
      <vt:lpstr>Fra terræn til kort 1</vt:lpstr>
      <vt:lpstr>Fra terræn til kort 2</vt:lpstr>
      <vt:lpstr>Fra terræn til kort 3</vt:lpstr>
      <vt:lpstr>Fra terræn til kort 4</vt:lpstr>
      <vt:lpstr>Fra terræn til kort 5</vt:lpstr>
      <vt:lpstr>Fra terræn til kort 6</vt:lpstr>
      <vt:lpstr>Dias nummer 30</vt:lpstr>
      <vt:lpstr>Naturiagttagelse 1</vt:lpstr>
      <vt:lpstr>Naturiagttagelse 2</vt:lpstr>
      <vt:lpstr>Naturiagttagelse 3</vt:lpstr>
      <vt:lpstr>Skridtmåler</vt:lpstr>
      <vt:lpstr>Skridtmåler på bagsiden af kompasset angiver antal dobbeltskridt</vt:lpstr>
      <vt:lpstr>Dias nummer 36</vt:lpstr>
      <vt:lpstr>Dias nummer 37</vt:lpstr>
      <vt:lpstr>Dias nummer 38</vt:lpstr>
      <vt:lpstr>Dias nummer 39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Kompasbrug for orienteringsløbere</dc:title>
  <dc:creator>Bent</dc:creator>
  <cp:lastModifiedBy>bruger</cp:lastModifiedBy>
  <cp:revision>95</cp:revision>
  <dcterms:created xsi:type="dcterms:W3CDTF">2013-11-14T20:05:11Z</dcterms:created>
  <dcterms:modified xsi:type="dcterms:W3CDTF">2013-11-26T08:20:47Z</dcterms:modified>
</cp:coreProperties>
</file>